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588" autoAdjust="0"/>
    <p:restoredTop sz="94718" autoAdjust="0"/>
  </p:normalViewPr>
  <p:slideViewPr>
    <p:cSldViewPr>
      <p:cViewPr>
        <p:scale>
          <a:sx n="78" d="100"/>
          <a:sy n="78" d="100"/>
        </p:scale>
        <p:origin x="-15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latin typeface="Arial" charset="0"/>
            </a:endParaRPr>
          </a:p>
        </p:txBody>
      </p:sp>
      <p:sp>
        <p:nvSpPr>
          <p:cNvPr id="54886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5488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 name="Rectangle 4"/>
          <p:cNvSpPr>
            <a:spLocks noGrp="1" noChangeArrowheads="1"/>
          </p:cNvSpPr>
          <p:nvPr>
            <p:ph type="dt" sz="half" idx="10"/>
          </p:nvPr>
        </p:nvSpPr>
        <p:spPr/>
        <p:txBody>
          <a:bodyPr/>
          <a:lstStyle>
            <a:lvl1pPr>
              <a:defRPr/>
            </a:lvl1pPr>
          </a:lstStyle>
          <a:p>
            <a:fld id="{D7D23288-E996-4698-B41D-013CD1E633D6}" type="datetimeFigureOut">
              <a:rPr lang="en-US" smtClean="0"/>
              <a:pPr/>
              <a:t>12/05/2012</a:t>
            </a:fld>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D23288-E996-4698-B41D-013CD1E633D6}" type="datetimeFigureOut">
              <a:rPr lang="en-US" smtClean="0"/>
              <a:pPr/>
              <a:t>12/05/2012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70DFB95-F999-483E-B57B-B9AF2B3F06E8}" type="slidenum">
              <a:rPr lang="en-US" smtClean="0"/>
              <a:pPr/>
              <a:t>‹#›</a:t>
            </a:fld>
            <a:endParaRPr lang="en-US"/>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478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784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D7D23288-E996-4698-B41D-013CD1E633D6}" type="datetimeFigureOut">
              <a:rPr lang="en-US" smtClean="0"/>
              <a:pPr/>
              <a:t>12/05/2012</a:t>
            </a:fld>
            <a:endParaRPr lang="en-US"/>
          </a:p>
        </p:txBody>
      </p:sp>
      <p:sp>
        <p:nvSpPr>
          <p:cNvPr id="547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p>
        </p:txBody>
      </p:sp>
      <p:sp>
        <p:nvSpPr>
          <p:cNvPr id="54784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170DFB95-F999-483E-B57B-B9AF2B3F06E8}" type="slidenum">
              <a:rPr lang="en-US" smtClean="0"/>
              <a:pPr/>
              <a:t>‹#›</a:t>
            </a:fld>
            <a:endParaRPr lang="en-US"/>
          </a:p>
        </p:txBody>
      </p:sp>
      <p:sp>
        <p:nvSpPr>
          <p:cNvPr id="54784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latin typeface="Arial" charset="0"/>
            </a:endParaRPr>
          </a:p>
        </p:txBody>
      </p:sp>
      <p:sp>
        <p:nvSpPr>
          <p:cNvPr id="54784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dir="u"/>
  </p:transition>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17196"/>
          </a:xfrm>
          <a:prstGeom prst="rect">
            <a:avLst/>
          </a:prstGeom>
          <a:solidFill>
            <a:srgbClr val="00B0F0"/>
          </a:solidFill>
        </p:spPr>
        <p:txBody>
          <a:bodyPr wrap="square" rtlCol="0">
            <a:spAutoFit/>
          </a:bodyPr>
          <a:lstStyle/>
          <a:p>
            <a:pPr algn="ctr"/>
            <a:r>
              <a:rPr lang="en-US" sz="2700" b="1" dirty="0" smtClean="0">
                <a:latin typeface="Tahoma" pitchFamily="34" charset="0"/>
                <a:ea typeface="Tahoma" pitchFamily="34" charset="0"/>
                <a:cs typeface="Tahoma" pitchFamily="34" charset="0"/>
              </a:rPr>
              <a:t>Government Human Resource Information System</a:t>
            </a:r>
            <a:r>
              <a:rPr lang="en-US" sz="3000" b="1" dirty="0" smtClean="0">
                <a:latin typeface="Tahoma" pitchFamily="34" charset="0"/>
                <a:ea typeface="Tahoma" pitchFamily="34" charset="0"/>
                <a:cs typeface="Tahoma" pitchFamily="34" charset="0"/>
              </a:rPr>
              <a:t> </a:t>
            </a:r>
            <a:endParaRPr lang="en-US" sz="3000" b="1" dirty="0" smtClean="0">
              <a:latin typeface="Tahoma" pitchFamily="34" charset="0"/>
              <a:ea typeface="Tahoma" pitchFamily="34" charset="0"/>
              <a:cs typeface="Tahoma" pitchFamily="34" charset="0"/>
            </a:endParaRPr>
          </a:p>
          <a:p>
            <a:pPr algn="ctr"/>
            <a:r>
              <a:rPr lang="en-US" sz="2800" b="1" dirty="0" smtClean="0">
                <a:latin typeface="Tahoma" pitchFamily="34" charset="0"/>
                <a:ea typeface="Tahoma" pitchFamily="34" charset="0"/>
                <a:cs typeface="Tahoma" pitchFamily="34" charset="0"/>
              </a:rPr>
              <a:t>(</a:t>
            </a:r>
            <a:r>
              <a:rPr lang="en-US" sz="2800" b="1" dirty="0" smtClean="0">
                <a:latin typeface="Tahoma" pitchFamily="34" charset="0"/>
                <a:ea typeface="Tahoma" pitchFamily="34" charset="0"/>
                <a:cs typeface="Tahoma" pitchFamily="34" charset="0"/>
              </a:rPr>
              <a:t>GHRIS</a:t>
            </a:r>
            <a:r>
              <a:rPr lang="en-US" sz="2800" b="1" dirty="0" smtClean="0">
                <a:latin typeface="Tahoma" pitchFamily="34" charset="0"/>
                <a:ea typeface="Tahoma" pitchFamily="34" charset="0"/>
                <a:cs typeface="Tahoma" pitchFamily="34" charset="0"/>
              </a:rPr>
              <a:t>)</a:t>
            </a:r>
          </a:p>
          <a:p>
            <a:pPr algn="ctr"/>
            <a:endParaRPr lang="en-US" sz="2800" b="1" dirty="0" smtClean="0">
              <a:latin typeface="Tahoma" pitchFamily="34" charset="0"/>
              <a:ea typeface="Tahoma" pitchFamily="34" charset="0"/>
              <a:cs typeface="Tahoma" pitchFamily="34" charset="0"/>
            </a:endParaRPr>
          </a:p>
          <a:p>
            <a:pPr algn="ctr"/>
            <a:endParaRPr lang="en-US" sz="2800" b="1" dirty="0" smtClean="0">
              <a:latin typeface="Tahoma" pitchFamily="34" charset="0"/>
              <a:ea typeface="Tahoma" pitchFamily="34" charset="0"/>
              <a:cs typeface="Tahoma" pitchFamily="34" charset="0"/>
            </a:endParaRPr>
          </a:p>
          <a:p>
            <a:pPr algn="ctr"/>
            <a:r>
              <a:rPr lang="en-US" sz="2800" b="1" dirty="0" smtClean="0">
                <a:latin typeface="Tahoma" pitchFamily="34" charset="0"/>
                <a:ea typeface="Tahoma" pitchFamily="34" charset="0"/>
                <a:cs typeface="Tahoma" pitchFamily="34" charset="0"/>
              </a:rPr>
              <a:t>Profile Update Procedure </a:t>
            </a:r>
          </a:p>
          <a:p>
            <a:pPr algn="ctr"/>
            <a:r>
              <a:rPr lang="en-US" sz="2800" b="1" dirty="0" smtClean="0">
                <a:latin typeface="Tahoma" pitchFamily="34" charset="0"/>
                <a:ea typeface="Tahoma" pitchFamily="34" charset="0"/>
                <a:cs typeface="Tahoma" pitchFamily="34" charset="0"/>
              </a:rPr>
              <a:t>(How To ….)</a:t>
            </a:r>
          </a:p>
          <a:p>
            <a:pPr algn="ctr"/>
            <a:endParaRPr lang="en-US" sz="2800" b="1" dirty="0" smtClean="0">
              <a:latin typeface="Tahoma" pitchFamily="34" charset="0"/>
              <a:ea typeface="Tahoma" pitchFamily="34" charset="0"/>
              <a:cs typeface="Tahoma" pitchFamily="34" charset="0"/>
            </a:endParaRPr>
          </a:p>
          <a:p>
            <a:pPr algn="ctr"/>
            <a:endParaRPr lang="en-US" sz="2800" b="1" dirty="0" smtClean="0">
              <a:latin typeface="Tahoma" pitchFamily="34" charset="0"/>
              <a:ea typeface="Tahoma" pitchFamily="34" charset="0"/>
              <a:cs typeface="Tahoma" pitchFamily="34" charset="0"/>
            </a:endParaRPr>
          </a:p>
          <a:p>
            <a:pPr algn="ctr"/>
            <a:r>
              <a:rPr lang="en-US" sz="2400" b="1" dirty="0" smtClean="0">
                <a:latin typeface="Tahoma" pitchFamily="34" charset="0"/>
                <a:ea typeface="Tahoma" pitchFamily="34" charset="0"/>
                <a:cs typeface="Tahoma" pitchFamily="34" charset="0"/>
              </a:rPr>
              <a:t>Prepared by:</a:t>
            </a:r>
          </a:p>
          <a:p>
            <a:pPr algn="ctr"/>
            <a:r>
              <a:rPr lang="en-US" sz="2800" b="1" dirty="0" smtClean="0">
                <a:latin typeface="Tahoma" pitchFamily="34" charset="0"/>
                <a:ea typeface="Tahoma" pitchFamily="34" charset="0"/>
                <a:cs typeface="Tahoma" pitchFamily="34" charset="0"/>
              </a:rPr>
              <a:t>Muthee Francis </a:t>
            </a:r>
            <a:r>
              <a:rPr lang="en-US" sz="2800" b="1" dirty="0" err="1" smtClean="0">
                <a:latin typeface="Tahoma" pitchFamily="34" charset="0"/>
                <a:ea typeface="Tahoma" pitchFamily="34" charset="0"/>
                <a:cs typeface="Tahoma" pitchFamily="34" charset="0"/>
              </a:rPr>
              <a:t>Lowa</a:t>
            </a:r>
            <a:r>
              <a:rPr lang="en-US" sz="2800" b="1" dirty="0" smtClean="0">
                <a:latin typeface="Tahoma" pitchFamily="34" charset="0"/>
                <a:ea typeface="Tahoma" pitchFamily="34" charset="0"/>
                <a:cs typeface="Tahoma" pitchFamily="34" charset="0"/>
              </a:rPr>
              <a:t> (APC)</a:t>
            </a:r>
          </a:p>
          <a:p>
            <a:pPr algn="ctr"/>
            <a:endParaRPr lang="en-US" sz="2800" b="1" dirty="0" smtClean="0">
              <a:latin typeface="Tahoma" pitchFamily="34" charset="0"/>
              <a:ea typeface="Tahoma" pitchFamily="34" charset="0"/>
              <a:cs typeface="Tahoma" pitchFamily="34" charset="0"/>
            </a:endParaRPr>
          </a:p>
          <a:p>
            <a:pPr algn="ctr"/>
            <a:endParaRPr lang="en-US" sz="2800" b="1" dirty="0" smtClean="0">
              <a:latin typeface="Tahoma" pitchFamily="34" charset="0"/>
              <a:ea typeface="Tahoma" pitchFamily="34" charset="0"/>
              <a:cs typeface="Tahoma" pitchFamily="34" charset="0"/>
            </a:endParaRPr>
          </a:p>
          <a:p>
            <a:pPr algn="ctr"/>
            <a:r>
              <a:rPr lang="en-US" sz="2400" b="1" i="1" dirty="0" smtClean="0">
                <a:latin typeface="Tahoma" pitchFamily="34" charset="0"/>
                <a:ea typeface="Tahoma" pitchFamily="34" charset="0"/>
                <a:cs typeface="Tahoma" pitchFamily="34" charset="0"/>
              </a:rPr>
              <a:t>Moderated by:</a:t>
            </a:r>
          </a:p>
          <a:p>
            <a:pPr algn="ctr"/>
            <a:r>
              <a:rPr lang="en-US" sz="2800" b="1" dirty="0" smtClean="0">
                <a:latin typeface="Tahoma" pitchFamily="34" charset="0"/>
                <a:ea typeface="Tahoma" pitchFamily="34" charset="0"/>
                <a:cs typeface="Tahoma" pitchFamily="34" charset="0"/>
              </a:rPr>
              <a:t>GHRIS Development Team</a:t>
            </a:r>
          </a:p>
          <a:p>
            <a:pPr algn="ctr"/>
            <a:r>
              <a:rPr lang="en-US" sz="2000" b="1" dirty="0" smtClean="0">
                <a:solidFill>
                  <a:srgbClr val="FF0000"/>
                </a:solidFill>
                <a:latin typeface="Tahoma" pitchFamily="34" charset="0"/>
                <a:ea typeface="Tahoma" pitchFamily="34" charset="0"/>
                <a:cs typeface="Tahoma" pitchFamily="34" charset="0"/>
              </a:rPr>
              <a:t>ghrishelp@msps.go.ke</a:t>
            </a:r>
          </a:p>
          <a:p>
            <a:endParaRPr lang="en-US" dirty="0"/>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95800"/>
            <a:ext cx="8229600" cy="1635125"/>
          </a:xfrm>
        </p:spPr>
        <p:txBody>
          <a:bodyPr/>
          <a:lstStyle/>
          <a:p>
            <a:r>
              <a:rPr lang="en-US" sz="1600" dirty="0" smtClean="0">
                <a:latin typeface="Britannic Bold" pitchFamily="34" charset="0"/>
              </a:rPr>
              <a:t>Pension Proportion (%) is OPTIONAL.</a:t>
            </a:r>
            <a:endParaRPr lang="en-US" sz="1600" dirty="0" smtClean="0">
              <a:latin typeface="Britannic Bold" pitchFamily="34" charset="0"/>
            </a:endParaRPr>
          </a:p>
          <a:p>
            <a:r>
              <a:rPr lang="en-US" sz="1600" dirty="0" smtClean="0">
                <a:latin typeface="Britannic Bold" pitchFamily="34" charset="0"/>
              </a:rPr>
              <a:t>You </a:t>
            </a:r>
            <a:r>
              <a:rPr lang="en-US" sz="1600" dirty="0" smtClean="0">
                <a:latin typeface="Britannic Bold" pitchFamily="34" charset="0"/>
              </a:rPr>
              <a:t>can change </a:t>
            </a:r>
            <a:r>
              <a:rPr lang="en-US" sz="1600" dirty="0" smtClean="0">
                <a:latin typeface="Britannic Bold" pitchFamily="34" charset="0"/>
              </a:rPr>
              <a:t>the information any time .</a:t>
            </a:r>
            <a:endParaRPr lang="en-US" sz="1600" dirty="0">
              <a:latin typeface="Britannic Bold" pitchFamily="34" charset="0"/>
            </a:endParaRPr>
          </a:p>
        </p:txBody>
      </p:sp>
      <p:pic>
        <p:nvPicPr>
          <p:cNvPr id="9218" name="Picture 2" descr="E:\My Pictures\GHRIS PROFILE FILLING FORMAT\NEXT OF KIN &amp; DEPENDANTS.png"/>
          <p:cNvPicPr>
            <a:picLocks noChangeAspect="1" noChangeArrowheads="1"/>
          </p:cNvPicPr>
          <p:nvPr/>
        </p:nvPicPr>
        <p:blipFill>
          <a:blip r:embed="rId2" cstate="print"/>
          <a:srcRect l="9477" r="9160" b="22662"/>
          <a:stretch>
            <a:fillRect/>
          </a:stretch>
        </p:blipFill>
        <p:spPr bwMode="auto">
          <a:xfrm>
            <a:off x="0" y="3"/>
            <a:ext cx="9144000" cy="4426010"/>
          </a:xfrm>
          <a:prstGeom prst="rect">
            <a:avLst/>
          </a:prstGeom>
          <a:noFill/>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84187"/>
          </a:xfrm>
        </p:spPr>
        <p:txBody>
          <a:bodyPr/>
          <a:lstStyle/>
          <a:p>
            <a:pPr algn="ctr"/>
            <a:r>
              <a:rPr lang="en-US" sz="1400" dirty="0" smtClean="0">
                <a:latin typeface="Britannic Bold" pitchFamily="34" charset="0"/>
              </a:rPr>
              <a:t>SUMMARY</a:t>
            </a:r>
            <a:endParaRPr lang="en-US" sz="1400" dirty="0">
              <a:latin typeface="Britannic Bold" pitchFamily="34" charset="0"/>
            </a:endParaRPr>
          </a:p>
        </p:txBody>
      </p:sp>
      <p:sp>
        <p:nvSpPr>
          <p:cNvPr id="3" name="Content Placeholder 2"/>
          <p:cNvSpPr>
            <a:spLocks noGrp="1"/>
          </p:cNvSpPr>
          <p:nvPr>
            <p:ph idx="1"/>
          </p:nvPr>
        </p:nvSpPr>
        <p:spPr>
          <a:xfrm>
            <a:off x="457200" y="838200"/>
            <a:ext cx="8229600" cy="5292725"/>
          </a:xfrm>
        </p:spPr>
        <p:txBody>
          <a:bodyPr/>
          <a:lstStyle/>
          <a:p>
            <a:r>
              <a:rPr lang="en-US" sz="1200" dirty="0" smtClean="0">
                <a:latin typeface="Britannic Bold" pitchFamily="34" charset="0"/>
              </a:rPr>
              <a:t>1. Fill in every empty box.</a:t>
            </a:r>
          </a:p>
          <a:p>
            <a:r>
              <a:rPr lang="en-US" sz="1200" dirty="0" smtClean="0">
                <a:latin typeface="Britannic Bold" pitchFamily="34" charset="0"/>
              </a:rPr>
              <a:t>2. The information filled should be correct (Giving of false information will lead to prosecution and dismissal depending on the graveness of the offence e.g. forged document details)</a:t>
            </a:r>
          </a:p>
          <a:p>
            <a:r>
              <a:rPr lang="en-US" sz="1200" dirty="0" smtClean="0">
                <a:latin typeface="Britannic Bold" pitchFamily="34" charset="0"/>
              </a:rPr>
              <a:t>3. The Birth Certificate No. is </a:t>
            </a:r>
            <a:r>
              <a:rPr lang="en-US" sz="1200" dirty="0" smtClean="0">
                <a:latin typeface="Britannic Bold" pitchFamily="34" charset="0"/>
              </a:rPr>
              <a:t>i</a:t>
            </a:r>
            <a:r>
              <a:rPr lang="en-US" sz="1200" dirty="0" smtClean="0">
                <a:latin typeface="Britannic Bold" pitchFamily="34" charset="0"/>
              </a:rPr>
              <a:t>mportant.</a:t>
            </a:r>
            <a:endParaRPr lang="en-US" sz="1200" dirty="0" smtClean="0">
              <a:latin typeface="Britannic Bold" pitchFamily="34" charset="0"/>
            </a:endParaRPr>
          </a:p>
          <a:p>
            <a:r>
              <a:rPr lang="en-US" sz="1200" dirty="0" smtClean="0">
                <a:latin typeface="Britannic Bold" pitchFamily="34" charset="0"/>
              </a:rPr>
              <a:t>4. For security purposes, the Certificate No. area in the professional details area should be filled (e.g. for an officer of the recruit course no. 2006 should fill out like, 1/2006).</a:t>
            </a:r>
          </a:p>
          <a:p>
            <a:r>
              <a:rPr lang="en-US" sz="1200" dirty="0" smtClean="0">
                <a:latin typeface="Britannic Bold" pitchFamily="34" charset="0"/>
              </a:rPr>
              <a:t>5. In case you have studied at an institution that is not listed in the GHRIS system, use the email provided by the system to notify them to add it into the system.</a:t>
            </a:r>
          </a:p>
          <a:p>
            <a:r>
              <a:rPr lang="en-US" sz="1200" dirty="0" smtClean="0">
                <a:latin typeface="Britannic Bold" pitchFamily="34" charset="0"/>
              </a:rPr>
              <a:t>6</a:t>
            </a:r>
            <a:r>
              <a:rPr lang="en-US" sz="1200" dirty="0" smtClean="0">
                <a:latin typeface="Britannic Bold" pitchFamily="34" charset="0"/>
              </a:rPr>
              <a:t>. If you have never been employed before, in the employment history section you will have to fill out details of your current employment. If you have ever been promoted, you should also include it. </a:t>
            </a:r>
            <a:r>
              <a:rPr lang="en-US" sz="1200" dirty="0" smtClean="0">
                <a:latin typeface="Britannic Bold" pitchFamily="34" charset="0"/>
              </a:rPr>
              <a:t>The system auto-orders the details you input, you can key them in any order.</a:t>
            </a:r>
          </a:p>
          <a:p>
            <a:r>
              <a:rPr lang="en-US" sz="1200" dirty="0" smtClean="0">
                <a:latin typeface="Britannic Bold" pitchFamily="34" charset="0"/>
              </a:rPr>
              <a:t>7</a:t>
            </a:r>
            <a:r>
              <a:rPr lang="en-US" sz="1200" dirty="0" smtClean="0">
                <a:latin typeface="Britannic Bold" pitchFamily="34" charset="0"/>
              </a:rPr>
              <a:t>. In the next-of-kin </a:t>
            </a:r>
            <a:r>
              <a:rPr lang="en-US" sz="1200" dirty="0" smtClean="0">
                <a:latin typeface="Britannic Bold" pitchFamily="34" charset="0"/>
              </a:rPr>
              <a:t>section, DON’T </a:t>
            </a:r>
            <a:r>
              <a:rPr lang="en-US" sz="1200" dirty="0" smtClean="0">
                <a:latin typeface="Britannic Bold" pitchFamily="34" charset="0"/>
              </a:rPr>
              <a:t>worry about spouse’s/guardian’s or child’s Tax Pin and Birth Certificate No if you don’t have them. Just use the N/A entry detail.</a:t>
            </a:r>
          </a:p>
          <a:p>
            <a:r>
              <a:rPr lang="en-US" sz="1200" dirty="0" smtClean="0">
                <a:latin typeface="Britannic Bold" pitchFamily="34" charset="0"/>
              </a:rPr>
              <a:t>8. If you’ve completely filled your profile, accessing the pay-slip should be easy. However, if you have not successfully completed the filling up of the profile, you will be prompted to UPDATE PROFILE FIRST.</a:t>
            </a:r>
          </a:p>
          <a:p>
            <a:r>
              <a:rPr lang="en-US" sz="1200" dirty="0" smtClean="0">
                <a:latin typeface="Britannic Bold" pitchFamily="34" charset="0"/>
              </a:rPr>
              <a:t>9. ALWAYS USE THE PDF FORMAT TO VIEW YOUR PAYSLIPS ONLINE.</a:t>
            </a:r>
          </a:p>
          <a:p>
            <a:r>
              <a:rPr lang="en-US" sz="1200" dirty="0" smtClean="0">
                <a:latin typeface="Britannic Bold" pitchFamily="34" charset="0"/>
              </a:rPr>
              <a:t>10. ALL THE BEST.</a:t>
            </a:r>
          </a:p>
          <a:p>
            <a:pPr>
              <a:buNone/>
            </a:pPr>
            <a:endParaRPr lang="en-US" sz="1200" dirty="0" smtClean="0">
              <a:latin typeface="Britannic Bold" pitchFamily="34" charset="0"/>
            </a:endParaRPr>
          </a:p>
          <a:p>
            <a:endParaRPr lang="en-US" sz="1200" dirty="0" smtClean="0">
              <a:latin typeface="Britannic Bold" pitchFamily="34" charset="0"/>
            </a:endParaRPr>
          </a:p>
          <a:p>
            <a:pPr algn="ctr"/>
            <a:r>
              <a:rPr lang="en-US" sz="6000" dirty="0" smtClean="0">
                <a:solidFill>
                  <a:srgbClr val="FF0000"/>
                </a:solidFill>
                <a:latin typeface="Britannic Bold" pitchFamily="34" charset="0"/>
              </a:rPr>
              <a:t>THE END</a:t>
            </a:r>
            <a:endParaRPr lang="en-US" sz="6000" dirty="0">
              <a:solidFill>
                <a:srgbClr val="FF0000"/>
              </a:solidFill>
              <a:latin typeface="Britannic Bold" pitchFamily="34" charset="0"/>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E:\My Pictures\GHRIS PROFILE FILLING FORMAT\STEP 1.png"/>
          <p:cNvPicPr>
            <a:picLocks noChangeAspect="1" noChangeArrowheads="1"/>
          </p:cNvPicPr>
          <p:nvPr/>
        </p:nvPicPr>
        <p:blipFill>
          <a:blip r:embed="rId2" cstate="print"/>
          <a:srcRect/>
          <a:stretch>
            <a:fillRect/>
          </a:stretch>
        </p:blipFill>
        <p:spPr bwMode="auto">
          <a:xfrm>
            <a:off x="0" y="-766757"/>
            <a:ext cx="9144000" cy="7133792"/>
          </a:xfrm>
          <a:prstGeom prst="rect">
            <a:avLst/>
          </a:prstGeom>
          <a:noFill/>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3999" cy="5143500"/>
          </a:xfrm>
          <a:prstGeom prst="rect">
            <a:avLst/>
          </a:prstGeom>
          <a:noFill/>
          <a:ln w="9525">
            <a:noFill/>
            <a:miter lim="800000"/>
            <a:headEnd/>
            <a:tailEnd/>
          </a:ln>
        </p:spPr>
      </p:pic>
      <p:cxnSp>
        <p:nvCxnSpPr>
          <p:cNvPr id="6" name="Straight Arrow Connector 5"/>
          <p:cNvCxnSpPr/>
          <p:nvPr/>
        </p:nvCxnSpPr>
        <p:spPr>
          <a:xfrm rot="10800000">
            <a:off x="5743575" y="4038600"/>
            <a:ext cx="11430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0" y="3810000"/>
            <a:ext cx="1524000" cy="769441"/>
          </a:xfrm>
          <a:prstGeom prst="rect">
            <a:avLst/>
          </a:prstGeom>
          <a:noFill/>
        </p:spPr>
        <p:txBody>
          <a:bodyPr wrap="square" rtlCol="0">
            <a:spAutoFit/>
          </a:bodyPr>
          <a:lstStyle/>
          <a:p>
            <a:r>
              <a:rPr lang="en-US" sz="1100" dirty="0" smtClean="0">
                <a:solidFill>
                  <a:srgbClr val="FF0000"/>
                </a:solidFill>
                <a:latin typeface="Britannic Bold" pitchFamily="34" charset="0"/>
              </a:rPr>
              <a:t>New users should click here to </a:t>
            </a:r>
            <a:r>
              <a:rPr lang="en-US" sz="1100" dirty="0" smtClean="0">
                <a:solidFill>
                  <a:srgbClr val="FF0000"/>
                </a:solidFill>
                <a:latin typeface="Britannic Bold" pitchFamily="34" charset="0"/>
              </a:rPr>
              <a:t>register and create their own password.</a:t>
            </a:r>
            <a:endParaRPr lang="en-US" sz="1100" dirty="0">
              <a:solidFill>
                <a:srgbClr val="FF0000"/>
              </a:solidFill>
              <a:latin typeface="Britannic Bold" pitchFamily="34" charset="0"/>
            </a:endParaRPr>
          </a:p>
        </p:txBody>
      </p:sp>
      <p:cxnSp>
        <p:nvCxnSpPr>
          <p:cNvPr id="9" name="Straight Arrow Connector 8"/>
          <p:cNvCxnSpPr/>
          <p:nvPr/>
        </p:nvCxnSpPr>
        <p:spPr>
          <a:xfrm flipV="1">
            <a:off x="2362200" y="4038600"/>
            <a:ext cx="10668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3878759"/>
            <a:ext cx="1524000" cy="769441"/>
          </a:xfrm>
          <a:prstGeom prst="rect">
            <a:avLst/>
          </a:prstGeom>
          <a:noFill/>
        </p:spPr>
        <p:txBody>
          <a:bodyPr wrap="square" rtlCol="0">
            <a:spAutoFit/>
          </a:bodyPr>
          <a:lstStyle/>
          <a:p>
            <a:r>
              <a:rPr lang="en-US" sz="1100" dirty="0" smtClean="0">
                <a:solidFill>
                  <a:srgbClr val="FF0000"/>
                </a:solidFill>
                <a:latin typeface="Britannic Bold" pitchFamily="34" charset="0"/>
              </a:rPr>
              <a:t>In case you forget your password, click </a:t>
            </a:r>
            <a:r>
              <a:rPr lang="en-US" sz="1100" dirty="0" smtClean="0">
                <a:solidFill>
                  <a:srgbClr val="FF0000"/>
                </a:solidFill>
                <a:latin typeface="Britannic Bold" pitchFamily="34" charset="0"/>
              </a:rPr>
              <a:t>here to </a:t>
            </a:r>
            <a:r>
              <a:rPr lang="en-US" sz="1100" dirty="0" smtClean="0">
                <a:solidFill>
                  <a:srgbClr val="FF0000"/>
                </a:solidFill>
                <a:latin typeface="Britannic Bold" pitchFamily="34" charset="0"/>
              </a:rPr>
              <a:t>reset it to a new one.</a:t>
            </a:r>
            <a:endParaRPr lang="en-US" sz="1100" dirty="0">
              <a:solidFill>
                <a:srgbClr val="FF0000"/>
              </a:solidFill>
              <a:latin typeface="Britannic Bold" pitchFamily="34" charset="0"/>
            </a:endParaRPr>
          </a:p>
        </p:txBody>
      </p:sp>
      <p:cxnSp>
        <p:nvCxnSpPr>
          <p:cNvPr id="12" name="Straight Arrow Connector 11"/>
          <p:cNvCxnSpPr/>
          <p:nvPr/>
        </p:nvCxnSpPr>
        <p:spPr>
          <a:xfrm>
            <a:off x="2971800" y="2439988"/>
            <a:ext cx="1676400" cy="6080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2057400"/>
            <a:ext cx="1905000" cy="938719"/>
          </a:xfrm>
          <a:prstGeom prst="rect">
            <a:avLst/>
          </a:prstGeom>
          <a:noFill/>
        </p:spPr>
        <p:txBody>
          <a:bodyPr wrap="square" rtlCol="0">
            <a:spAutoFit/>
          </a:bodyPr>
          <a:lstStyle/>
          <a:p>
            <a:r>
              <a:rPr lang="en-US" sz="1100" dirty="0" smtClean="0">
                <a:solidFill>
                  <a:srgbClr val="FF0000"/>
                </a:solidFill>
                <a:latin typeface="Britannic Bold" pitchFamily="34" charset="0"/>
              </a:rPr>
              <a:t>User ID:</a:t>
            </a:r>
          </a:p>
          <a:p>
            <a:r>
              <a:rPr lang="en-US" sz="1100" dirty="0" smtClean="0">
                <a:solidFill>
                  <a:srgbClr val="FF0000"/>
                </a:solidFill>
                <a:latin typeface="Britannic Bold" pitchFamily="34" charset="0"/>
              </a:rPr>
              <a:t>Use your Full Civil Service Personal Number. E.g. 1984987654, 2002123456.</a:t>
            </a:r>
            <a:endParaRPr lang="en-US" sz="1100" dirty="0">
              <a:solidFill>
                <a:srgbClr val="FF0000"/>
              </a:solidFill>
              <a:latin typeface="Britannic Bold" pitchFamily="34" charset="0"/>
            </a:endParaRPr>
          </a:p>
        </p:txBody>
      </p:sp>
      <p:cxnSp>
        <p:nvCxnSpPr>
          <p:cNvPr id="15" name="Straight Arrow Connector 14"/>
          <p:cNvCxnSpPr/>
          <p:nvPr/>
        </p:nvCxnSpPr>
        <p:spPr>
          <a:xfrm flipH="1">
            <a:off x="5257800" y="2819400"/>
            <a:ext cx="1219200" cy="533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7000" y="2590800"/>
            <a:ext cx="1905000" cy="769441"/>
          </a:xfrm>
          <a:prstGeom prst="rect">
            <a:avLst/>
          </a:prstGeom>
          <a:noFill/>
        </p:spPr>
        <p:txBody>
          <a:bodyPr wrap="square" rtlCol="0">
            <a:spAutoFit/>
          </a:bodyPr>
          <a:lstStyle/>
          <a:p>
            <a:r>
              <a:rPr lang="en-US" sz="1100" dirty="0" smtClean="0">
                <a:solidFill>
                  <a:srgbClr val="FF0000"/>
                </a:solidFill>
                <a:latin typeface="Britannic Bold" pitchFamily="34" charset="0"/>
              </a:rPr>
              <a:t>Password:</a:t>
            </a:r>
            <a:br>
              <a:rPr lang="en-US" sz="1100" dirty="0" smtClean="0">
                <a:solidFill>
                  <a:srgbClr val="FF0000"/>
                </a:solidFill>
                <a:latin typeface="Britannic Bold" pitchFamily="34" charset="0"/>
              </a:rPr>
            </a:br>
            <a:r>
              <a:rPr lang="en-US" sz="1100" dirty="0" smtClean="0">
                <a:solidFill>
                  <a:srgbClr val="FF0000"/>
                </a:solidFill>
                <a:latin typeface="Britannic Bold" pitchFamily="34" charset="0"/>
              </a:rPr>
              <a:t>Use what you supplied during registration or resetting</a:t>
            </a:r>
            <a:endParaRPr lang="en-US" sz="1100" dirty="0">
              <a:solidFill>
                <a:srgbClr val="FF0000"/>
              </a:solidFill>
              <a:latin typeface="Britannic Bold" pitchFamily="34" charset="0"/>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724400"/>
            <a:ext cx="8229600" cy="1406525"/>
          </a:xfrm>
        </p:spPr>
        <p:txBody>
          <a:bodyPr/>
          <a:lstStyle/>
          <a:p>
            <a:r>
              <a:rPr lang="en-US" sz="1600" dirty="0" smtClean="0">
                <a:latin typeface="Britannic Bold" pitchFamily="34" charset="0"/>
              </a:rPr>
              <a:t>Fill all those dialog boxes that have not been filled by the HR system. Your Birth Certificate No. is of great importance in this page</a:t>
            </a:r>
            <a:r>
              <a:rPr lang="en-US" sz="1600" dirty="0" smtClean="0">
                <a:latin typeface="Britannic Bold" pitchFamily="34" charset="0"/>
              </a:rPr>
              <a:t>.</a:t>
            </a:r>
          </a:p>
          <a:p>
            <a:r>
              <a:rPr lang="en-US" sz="1600" dirty="0" smtClean="0">
                <a:latin typeface="Britannic Bold" pitchFamily="34" charset="0"/>
              </a:rPr>
              <a:t>Any details you do not have please fill N/A.</a:t>
            </a:r>
            <a:endParaRPr lang="en-US" sz="1600" dirty="0">
              <a:latin typeface="Britannic Bold" pitchFamily="34" charset="0"/>
            </a:endParaRPr>
          </a:p>
        </p:txBody>
      </p:sp>
      <p:pic>
        <p:nvPicPr>
          <p:cNvPr id="3074" name="Picture 2" descr="E:\My Pictures\GHRIS PROFILE FILLING FORMAT\GHRIS 1.png"/>
          <p:cNvPicPr>
            <a:picLocks noChangeAspect="1" noChangeArrowheads="1"/>
          </p:cNvPicPr>
          <p:nvPr/>
        </p:nvPicPr>
        <p:blipFill>
          <a:blip r:embed="rId2" cstate="print"/>
          <a:srcRect b="20779"/>
          <a:stretch>
            <a:fillRect/>
          </a:stretch>
        </p:blipFill>
        <p:spPr bwMode="auto">
          <a:xfrm>
            <a:off x="-1" y="1"/>
            <a:ext cx="9137443" cy="4648199"/>
          </a:xfrm>
          <a:prstGeom prst="rect">
            <a:avLst/>
          </a:prstGeom>
          <a:noFill/>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867400"/>
            <a:ext cx="8229600" cy="990600"/>
          </a:xfrm>
        </p:spPr>
        <p:txBody>
          <a:bodyPr/>
          <a:lstStyle/>
          <a:p>
            <a:r>
              <a:rPr lang="en-US" sz="1400" dirty="0" smtClean="0">
                <a:latin typeface="Britannic Bold" pitchFamily="34" charset="0"/>
              </a:rPr>
              <a:t>The blurred fields cannot be edited as above. In the Home location Details, you should use the 1992 demarcation since the IEBC presentation of the latest demarcation has not been integrated into the system.</a:t>
            </a:r>
            <a:endParaRPr lang="en-US" sz="1400" dirty="0">
              <a:latin typeface="Britannic Bold" pitchFamily="34" charset="0"/>
            </a:endParaRPr>
          </a:p>
        </p:txBody>
      </p:sp>
      <p:pic>
        <p:nvPicPr>
          <p:cNvPr id="4098" name="Picture 2" descr="E:\My Pictures\GHRIS PROFILE FILLING FORMAT\GHRIS HOME AREA.png"/>
          <p:cNvPicPr>
            <a:picLocks noChangeAspect="1" noChangeArrowheads="1"/>
          </p:cNvPicPr>
          <p:nvPr/>
        </p:nvPicPr>
        <p:blipFill>
          <a:blip r:embed="rId2" cstate="print"/>
          <a:srcRect b="11685"/>
          <a:stretch>
            <a:fillRect/>
          </a:stretch>
        </p:blipFill>
        <p:spPr bwMode="auto">
          <a:xfrm>
            <a:off x="0" y="0"/>
            <a:ext cx="9144000" cy="5867400"/>
          </a:xfrm>
          <a:prstGeom prst="rect">
            <a:avLst/>
          </a:prstGeom>
          <a:noFill/>
        </p:spPr>
      </p:pic>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1143000"/>
          </a:xfrm>
        </p:spPr>
        <p:txBody>
          <a:bodyPr/>
          <a:lstStyle/>
          <a:p>
            <a:r>
              <a:rPr lang="en-US" sz="1600" dirty="0" smtClean="0">
                <a:latin typeface="Britannic Bold" pitchFamily="34" charset="0"/>
              </a:rPr>
              <a:t>In the current duties, one should fill stating the </a:t>
            </a:r>
            <a:r>
              <a:rPr lang="en-US" sz="1600" dirty="0" smtClean="0">
                <a:latin typeface="Britannic Bold" pitchFamily="34" charset="0"/>
              </a:rPr>
              <a:t>current. </a:t>
            </a:r>
            <a:endParaRPr lang="en-US" sz="1600" dirty="0" smtClean="0">
              <a:latin typeface="Britannic Bold" pitchFamily="34" charset="0"/>
            </a:endParaRPr>
          </a:p>
          <a:p>
            <a:r>
              <a:rPr lang="en-US" sz="1600" dirty="0" smtClean="0">
                <a:latin typeface="Britannic Bold" pitchFamily="34" charset="0"/>
              </a:rPr>
              <a:t>NB: THE DUTIES SHOULD BE STATED IN A PARAGRAPH.</a:t>
            </a:r>
            <a:endParaRPr lang="en-US" sz="1600" dirty="0">
              <a:latin typeface="Britannic Bold" pitchFamily="34" charset="0"/>
            </a:endParaRPr>
          </a:p>
        </p:txBody>
      </p:sp>
      <p:pic>
        <p:nvPicPr>
          <p:cNvPr id="5122" name="Picture 2" descr="E:\My Pictures\GHRIS PROFILE FILLING FORMAT\GHRIS DUTIES.png"/>
          <p:cNvPicPr>
            <a:picLocks noChangeAspect="1" noChangeArrowheads="1"/>
          </p:cNvPicPr>
          <p:nvPr/>
        </p:nvPicPr>
        <p:blipFill>
          <a:blip r:embed="rId2" cstate="print"/>
          <a:srcRect b="20000"/>
          <a:stretch>
            <a:fillRect/>
          </a:stretch>
        </p:blipFill>
        <p:spPr bwMode="auto">
          <a:xfrm>
            <a:off x="0" y="0"/>
            <a:ext cx="9143999" cy="5181600"/>
          </a:xfrm>
          <a:prstGeom prst="rect">
            <a:avLst/>
          </a:prstGeom>
          <a:noFill/>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1295400"/>
          </a:xfrm>
        </p:spPr>
        <p:txBody>
          <a:bodyPr/>
          <a:lstStyle/>
          <a:p>
            <a:r>
              <a:rPr lang="en-US" sz="1600" dirty="0" smtClean="0">
                <a:latin typeface="Britannic Bold" pitchFamily="34" charset="0"/>
              </a:rPr>
              <a:t>As for primary and secondary school education, since all schools are not listed, the important information that will be filled is the level of education, examining body, duration, country of study, date enrolled, year of graduation, and MOST IMPORTANTLY, certificate Number</a:t>
            </a:r>
            <a:r>
              <a:rPr lang="en-US" sz="1600" dirty="0" smtClean="0">
                <a:latin typeface="Britannic Bold" pitchFamily="34" charset="0"/>
              </a:rPr>
              <a:t>.</a:t>
            </a:r>
          </a:p>
          <a:p>
            <a:r>
              <a:rPr lang="en-US" sz="1600" dirty="0" smtClean="0">
                <a:latin typeface="Britannic Bold" pitchFamily="34" charset="0"/>
              </a:rPr>
              <a:t>Give ALL the Certificates you have.</a:t>
            </a:r>
            <a:endParaRPr lang="en-US" sz="1600" dirty="0">
              <a:latin typeface="Britannic Bold" pitchFamily="34" charset="0"/>
            </a:endParaRPr>
          </a:p>
        </p:txBody>
      </p:sp>
      <p:pic>
        <p:nvPicPr>
          <p:cNvPr id="6146" name="Picture 2" descr="E:\My Pictures\GHRIS PROFILE FILLING FORMAT\GHRIS EDUCATION.png"/>
          <p:cNvPicPr>
            <a:picLocks noChangeAspect="1" noChangeArrowheads="1"/>
          </p:cNvPicPr>
          <p:nvPr/>
        </p:nvPicPr>
        <p:blipFill>
          <a:blip r:embed="rId2" cstate="print"/>
          <a:srcRect l="9362" t="6001" r="15738" b="-362"/>
          <a:stretch>
            <a:fillRect/>
          </a:stretch>
        </p:blipFill>
        <p:spPr bwMode="auto">
          <a:xfrm>
            <a:off x="0" y="-838200"/>
            <a:ext cx="9144000" cy="6019800"/>
          </a:xfrm>
          <a:prstGeom prst="rect">
            <a:avLst/>
          </a:prstGeom>
          <a:noFill/>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254125"/>
          </a:xfrm>
        </p:spPr>
        <p:txBody>
          <a:bodyPr/>
          <a:lstStyle/>
          <a:p>
            <a:endParaRPr lang="en-US" dirty="0"/>
          </a:p>
        </p:txBody>
      </p:sp>
      <p:pic>
        <p:nvPicPr>
          <p:cNvPr id="7170" name="Picture 2" descr="E:\My Pictures\GHRIS PROFILE FILLING FORMAT\GHRIS ACADEMIC DETAILS (AP SECTION).png"/>
          <p:cNvPicPr>
            <a:picLocks noChangeAspect="1" noChangeArrowheads="1"/>
          </p:cNvPicPr>
          <p:nvPr/>
        </p:nvPicPr>
        <p:blipFill>
          <a:blip r:embed="rId2" cstate="print"/>
          <a:srcRect l="9076" r="9242"/>
          <a:stretch>
            <a:fillRect/>
          </a:stretch>
        </p:blipFill>
        <p:spPr bwMode="auto">
          <a:xfrm>
            <a:off x="0" y="3"/>
            <a:ext cx="9144000" cy="6365113"/>
          </a:xfrm>
          <a:prstGeom prst="rect">
            <a:avLst/>
          </a:prstGeom>
          <a:noFill/>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962400"/>
            <a:ext cx="8229600" cy="2168525"/>
          </a:xfrm>
        </p:spPr>
        <p:txBody>
          <a:bodyPr/>
          <a:lstStyle/>
          <a:p>
            <a:r>
              <a:rPr lang="en-US" sz="1600" dirty="0" smtClean="0">
                <a:latin typeface="Britannic Bold" pitchFamily="34" charset="0"/>
              </a:rPr>
              <a:t>Specify the jobs you did previously before you joined the service or got employed in the civil service.</a:t>
            </a:r>
          </a:p>
          <a:p>
            <a:r>
              <a:rPr lang="en-US" sz="1600" dirty="0" smtClean="0">
                <a:latin typeface="Britannic Bold" pitchFamily="34" charset="0"/>
              </a:rPr>
              <a:t>If none, proceed to enter details of your current employment.</a:t>
            </a:r>
          </a:p>
          <a:p>
            <a:r>
              <a:rPr lang="en-US" sz="1600" dirty="0" smtClean="0">
                <a:latin typeface="Britannic Bold" pitchFamily="34" charset="0"/>
              </a:rPr>
              <a:t>If you have ever been promoted, you should know that that is a detail that should fall under a separate record.</a:t>
            </a:r>
          </a:p>
          <a:p>
            <a:r>
              <a:rPr lang="en-US" sz="1600" dirty="0" smtClean="0">
                <a:latin typeface="Britannic Bold" pitchFamily="34" charset="0"/>
              </a:rPr>
              <a:t>The system auto-orders the details you input, you can key them in any order.</a:t>
            </a:r>
            <a:endParaRPr lang="en-US" sz="1600" dirty="0">
              <a:latin typeface="Britannic Bold" pitchFamily="34" charset="0"/>
            </a:endParaRPr>
          </a:p>
        </p:txBody>
      </p:sp>
      <p:pic>
        <p:nvPicPr>
          <p:cNvPr id="8194" name="Picture 2" descr="E:\My Pictures\GHRIS PROFILE FILLING FORMAT\GHRIS EMPLOYMENT HISTORY.png"/>
          <p:cNvPicPr>
            <a:picLocks noChangeAspect="1" noChangeArrowheads="1"/>
          </p:cNvPicPr>
          <p:nvPr/>
        </p:nvPicPr>
        <p:blipFill>
          <a:blip r:embed="rId2" cstate="print"/>
          <a:srcRect l="9342" r="9697" b="38008"/>
          <a:stretch>
            <a:fillRect/>
          </a:stretch>
        </p:blipFill>
        <p:spPr bwMode="auto">
          <a:xfrm>
            <a:off x="0" y="214314"/>
            <a:ext cx="9144000" cy="3748086"/>
          </a:xfrm>
          <a:prstGeom prst="rect">
            <a:avLst/>
          </a:prstGeom>
          <a:noFill/>
        </p:spPr>
      </p:pic>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Theme2">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127</TotalTime>
  <Words>595</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Theme2</vt:lpstr>
      <vt:lpstr>Slide 1</vt:lpstr>
      <vt:lpstr>Slide 2</vt:lpstr>
      <vt:lpstr>Slide 3</vt:lpstr>
      <vt:lpstr>Slide 4</vt:lpstr>
      <vt:lpstr>Slide 5</vt:lpstr>
      <vt:lpstr>Slide 6</vt:lpstr>
      <vt:lpstr>Slide 7</vt:lpstr>
      <vt:lpstr>Slide 8</vt:lpstr>
      <vt:lpstr>Slide 9</vt:lpstr>
      <vt:lpstr>Slide 10</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muthee</dc:creator>
  <cp:lastModifiedBy>GHRIS-NJIRU</cp:lastModifiedBy>
  <cp:revision>28</cp:revision>
  <dcterms:created xsi:type="dcterms:W3CDTF">2012-05-02T08:30:38Z</dcterms:created>
  <dcterms:modified xsi:type="dcterms:W3CDTF">2012-05-12T09:50:31Z</dcterms:modified>
</cp:coreProperties>
</file>